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7" r:id="rId2"/>
  </p:sldMasterIdLst>
  <p:notesMasterIdLst>
    <p:notesMasterId r:id="rId26"/>
  </p:notesMasterIdLst>
  <p:handoutMasterIdLst>
    <p:handoutMasterId r:id="rId27"/>
  </p:handoutMasterIdLst>
  <p:sldIdLst>
    <p:sldId id="4753" r:id="rId3"/>
    <p:sldId id="4754" r:id="rId4"/>
    <p:sldId id="4755" r:id="rId5"/>
    <p:sldId id="4789" r:id="rId6"/>
    <p:sldId id="4776" r:id="rId7"/>
    <p:sldId id="4665" r:id="rId8"/>
    <p:sldId id="4756" r:id="rId9"/>
    <p:sldId id="4777" r:id="rId10"/>
    <p:sldId id="4778" r:id="rId11"/>
    <p:sldId id="4780" r:id="rId12"/>
    <p:sldId id="4781" r:id="rId13"/>
    <p:sldId id="4783" r:id="rId14"/>
    <p:sldId id="4782" r:id="rId15"/>
    <p:sldId id="4760" r:id="rId16"/>
    <p:sldId id="4715" r:id="rId17"/>
    <p:sldId id="4785" r:id="rId18"/>
    <p:sldId id="4784" r:id="rId19"/>
    <p:sldId id="4786" r:id="rId20"/>
    <p:sldId id="4761" r:id="rId21"/>
    <p:sldId id="4751" r:id="rId22"/>
    <p:sldId id="4787" r:id="rId23"/>
    <p:sldId id="4788" r:id="rId24"/>
    <p:sldId id="4762" r:id="rId25"/>
  </p:sldIdLst>
  <p:sldSz cx="12858750" cy="723265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45">
          <p15:clr>
            <a:srgbClr val="A4A3A4"/>
          </p15:clr>
        </p15:guide>
        <p15:guide id="4" pos="557">
          <p15:clr>
            <a:srgbClr val="A4A3A4"/>
          </p15:clr>
        </p15:guide>
        <p15:guide id="5" pos="7497">
          <p15:clr>
            <a:srgbClr val="A4A3A4"/>
          </p15:clr>
        </p15:guide>
        <p15:guide id="6" pos="69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CEAED"/>
    <a:srgbClr val="A79FAA"/>
    <a:srgbClr val="FBDBC6"/>
    <a:srgbClr val="FABAAE"/>
    <a:srgbClr val="CECED0"/>
    <a:srgbClr val="ABCAC5"/>
    <a:srgbClr val="FAECDF"/>
    <a:srgbClr val="F9EDDF"/>
    <a:srgbClr val="677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6314" autoAdjust="0"/>
  </p:normalViewPr>
  <p:slideViewPr>
    <p:cSldViewPr>
      <p:cViewPr varScale="1">
        <p:scale>
          <a:sx n="48" d="100"/>
          <a:sy n="48" d="100"/>
        </p:scale>
        <p:origin x="912" y="62"/>
      </p:cViewPr>
      <p:guideLst>
        <p:guide orient="horz" pos="315"/>
        <p:guide orient="horz" pos="4183"/>
        <p:guide pos="4045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22594" y="289642"/>
            <a:ext cx="2893219" cy="6171192"/>
          </a:xfrm>
          <a:prstGeom prst="rect">
            <a:avLst/>
          </a:prstGeom>
        </p:spPr>
        <p:txBody>
          <a:bodyPr vert="eaVert" lIns="114803" tIns="57401" rIns="114803" bIns="574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42937" y="289642"/>
            <a:ext cx="8465344" cy="6171192"/>
          </a:xfrm>
          <a:prstGeom prst="rect">
            <a:avLst/>
          </a:prstGeom>
        </p:spPr>
        <p:txBody>
          <a:bodyPr vert="eaVert" lIns="114803" tIns="57401" rIns="114803" bIns="574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2938" y="6703595"/>
            <a:ext cx="3000375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z="230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2022/4/14</a:t>
            </a:fld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406" y="6703595"/>
            <a:ext cx="4071938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5438" y="6703595"/>
            <a:ext cx="3000375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z="230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72791" y="711422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938" y="289641"/>
            <a:ext cx="11572875" cy="1205442"/>
          </a:xfrm>
          <a:prstGeom prst="rect">
            <a:avLst/>
          </a:prstGeom>
        </p:spPr>
        <p:txBody>
          <a:bodyPr lIns="114803" tIns="57401" rIns="114803" bIns="574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42938" y="1687619"/>
            <a:ext cx="11572875" cy="4773215"/>
          </a:xfrm>
          <a:prstGeom prst="rect">
            <a:avLst/>
          </a:prstGeom>
        </p:spPr>
        <p:txBody>
          <a:bodyPr vert="eaVert" lIns="114803" tIns="57401" rIns="114803" bIns="574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2938" y="6703595"/>
            <a:ext cx="3000375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z="230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2022/4/14</a:t>
            </a:fld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406" y="6703595"/>
            <a:ext cx="4071938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5438" y="6703595"/>
            <a:ext cx="3000375" cy="385072"/>
          </a:xfrm>
          <a:prstGeom prst="rect">
            <a:avLst/>
          </a:prstGeom>
        </p:spPr>
        <p:txBody>
          <a:bodyPr lIns="114803" tIns="57401" rIns="114803" bIns="57401"/>
          <a:lstStyle/>
          <a:p>
            <a:pPr defTabSz="1148080"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z="230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 sz="23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1148080" rtl="0" eaLnBrk="1" latinLnBrk="0" hangingPunct="1"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0530" indent="-43053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32815" indent="-358775" algn="l" defTabSz="1148080" rtl="0" eaLnBrk="1" latinLnBrk="0" hangingPunct="1">
        <a:spcBef>
          <a:spcPct val="20000"/>
        </a:spcBef>
        <a:buFont typeface="Arial" panose="020B0604020202020204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43510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0914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8318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5722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3126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0530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9340" indent="-287020" algn="l" defTabSz="11480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404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808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12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9616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020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4424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828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92320" algn="l" defTabSz="114808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 rot="10800000" flipV="1">
            <a:off x="8733557" y="5056740"/>
            <a:ext cx="5614682" cy="2094608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3773269" y="3767512"/>
            <a:ext cx="531221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详细介绍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2357153" y="2750636"/>
            <a:ext cx="814444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dirty="0">
                <a:solidFill>
                  <a:srgbClr val="A79FAA"/>
                </a:solidFill>
                <a:latin typeface="+mn-lt"/>
                <a:ea typeface="+mn-ea"/>
                <a:cs typeface="+mn-ea"/>
                <a:sym typeface="+mn-lt"/>
              </a:rPr>
              <a:t>水果识别系统</a:t>
            </a:r>
          </a:p>
        </p:txBody>
      </p:sp>
      <p:sp>
        <p:nvSpPr>
          <p:cNvPr id="52" name="任意多边形: 形状 51"/>
          <p:cNvSpPr/>
          <p:nvPr/>
        </p:nvSpPr>
        <p:spPr>
          <a:xfrm rot="10800000">
            <a:off x="0" y="-13522"/>
            <a:ext cx="5514330" cy="2057171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10800000">
            <a:off x="3117007" y="-5171"/>
            <a:ext cx="4245681" cy="131206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rot="10800000" flipV="1">
            <a:off x="6573582" y="5798754"/>
            <a:ext cx="4251263" cy="1404028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49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 bldLvl="0" animBg="1"/>
      <p:bldP spid="3" grpId="0"/>
      <p:bldP spid="3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244799" y="2320181"/>
            <a:ext cx="2747010" cy="3877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模型的构建方面我们借助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来完成，只需要将需要的层叠加到一起，并指明我们所需的优化器和损失函数即可</a:t>
            </a:r>
            <a:br>
              <a:rPr lang="zh-CN" altLang="en-US" sz="2400" dirty="0"/>
            </a:b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244799" y="1511304"/>
            <a:ext cx="27470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模型构建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919979" y="485184"/>
            <a:ext cx="7632848" cy="651551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 b="13163"/>
          <a:stretch>
            <a:fillRect/>
          </a:stretch>
        </p:blipFill>
        <p:spPr>
          <a:xfrm>
            <a:off x="5061223" y="838287"/>
            <a:ext cx="7344816" cy="580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244799" y="2320181"/>
            <a:ext cx="3259224" cy="4182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训练的主流程中，先加载数据，再加载模型，最后将数据送入模型中进行训练，使用的是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model.fit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函数，可以自由指定训练的轮数，最终模型会保存在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目录下，训练过程中的可视化结果会保存在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reuslts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目录下</a:t>
            </a:r>
            <a:b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</a:b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244799" y="1511304"/>
            <a:ext cx="27470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模型训练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643726" y="408724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845199" y="1544798"/>
            <a:ext cx="7632848" cy="462443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9" b="39258"/>
          <a:stretch>
            <a:fillRect/>
          </a:stretch>
        </p:blipFill>
        <p:spPr>
          <a:xfrm>
            <a:off x="4845199" y="2173384"/>
            <a:ext cx="7632848" cy="311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3"/>
          <p:cNvSpPr txBox="1"/>
          <p:nvPr/>
        </p:nvSpPr>
        <p:spPr>
          <a:xfrm>
            <a:off x="1244799" y="1528093"/>
            <a:ext cx="27470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模型训练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588021" y="2513613"/>
            <a:ext cx="8064896" cy="390374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85" y="2513612"/>
            <a:ext cx="6530580" cy="3903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244799" y="2320181"/>
            <a:ext cx="2747010" cy="1042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br>
              <a:rPr lang="zh-CN" altLang="en-US" sz="2400" dirty="0"/>
            </a:b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244799" y="1511304"/>
            <a:ext cx="27470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模型测试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44799" y="3904357"/>
            <a:ext cx="10729192" cy="259228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4799" y="2320181"/>
            <a:ext cx="64306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模型测试和模型训练基本一致，只是在模型加载的部分，直接调用保存好的模型即可，不在进行模型参数的调整，以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cnn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模型的测试为例，首先加载数据，然后加载模型，最后使用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model.evaluate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方法对模型进行测试。</a:t>
            </a:r>
            <a:b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</a:b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47" y="3904357"/>
            <a:ext cx="9865096" cy="259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10800000" flipV="1">
            <a:off x="4917207" y="1694015"/>
            <a:ext cx="3662190" cy="185864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0800000" flipV="1">
            <a:off x="4110529" y="2388401"/>
            <a:ext cx="2475538" cy="1164263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98559" y="2170675"/>
            <a:ext cx="36837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96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877730" y="477667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269135" y="3908847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A79FAA"/>
                </a:solidFill>
                <a:latin typeface="+mn-lt"/>
                <a:ea typeface="+mn-ea"/>
                <a:cs typeface="+mn-ea"/>
                <a:sym typeface="+mn-lt"/>
              </a:rPr>
              <a:t>部分代码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9135" y="485649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数据集加载</a:t>
            </a:r>
            <a:endParaRPr lang="en-US" altLang="zh-CN" sz="1600" dirty="0">
              <a:solidFill>
                <a:srgbClr val="ABCAC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542" y="485649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模型构建</a:t>
            </a:r>
            <a:endParaRPr lang="en-US" altLang="zh-CN" sz="1600" dirty="0">
              <a:solidFill>
                <a:srgbClr val="ABCAC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4269135" y="523092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展示训练过程</a:t>
            </a:r>
            <a:endParaRPr lang="en-US" altLang="zh-CN" sz="1600" dirty="0">
              <a:solidFill>
                <a:srgbClr val="ABCAC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413542" y="523092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显示训练过程</a:t>
            </a:r>
            <a:endParaRPr lang="en-US" altLang="zh-CN" sz="1600" dirty="0">
              <a:solidFill>
                <a:srgbClr val="ABCAC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619395" y="486805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部分代码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02" y="2104529"/>
            <a:ext cx="7416824" cy="48028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27979" y="131599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数据集加载代码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622952" y="443430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部分代码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7979" y="131599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模型构建代码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91" y="2032149"/>
            <a:ext cx="10818683" cy="5200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668735" y="531596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部分代码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7581" y="1682444"/>
            <a:ext cx="615553" cy="3683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展示训练过程曲线代码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24" y="1024039"/>
            <a:ext cx="7703098" cy="567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668735" y="521257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部分代码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7979" y="13159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显示训练过程代码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47" y="1995545"/>
            <a:ext cx="9853514" cy="510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 rot="10800000" flipV="1">
            <a:off x="4917207" y="1694015"/>
            <a:ext cx="3662190" cy="185864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0800000" flipV="1">
            <a:off x="4110529" y="2388401"/>
            <a:ext cx="2475538" cy="1164263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98559" y="2170675"/>
            <a:ext cx="36837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96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3"/>
            </p:custDataLst>
          </p:nvPr>
        </p:nvCxnSpPr>
        <p:spPr>
          <a:xfrm>
            <a:off x="3877730" y="477667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269135" y="3908847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效果展示</a:t>
            </a:r>
          </a:p>
        </p:txBody>
      </p:sp>
      <p:sp>
        <p:nvSpPr>
          <p:cNvPr id="31" name="TextBox 11"/>
          <p:cNvSpPr txBox="1"/>
          <p:nvPr/>
        </p:nvSpPr>
        <p:spPr>
          <a:xfrm>
            <a:off x="4269135" y="4856497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首页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6413542" y="4856497"/>
            <a:ext cx="9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测试页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269135" y="5230929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上传图片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413542" y="5230929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结果展示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62294" y="568102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视频展示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3" grpId="0"/>
      <p:bldP spid="3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4802856" y="1240061"/>
            <a:ext cx="3077903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4692249" y="2413962"/>
            <a:ext cx="329911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A79FAA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3600" b="1" dirty="0">
              <a:solidFill>
                <a:srgbClr val="A79FA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2531817" y="3277473"/>
            <a:ext cx="2466406" cy="8458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A79FAA"/>
                </a:solidFill>
                <a:cs typeface="+mn-ea"/>
                <a:sym typeface="+mn-lt"/>
              </a:rPr>
              <a:t>1. </a:t>
            </a:r>
            <a:r>
              <a:rPr lang="en-US" altLang="zh-CN" sz="2800" dirty="0">
                <a:solidFill>
                  <a:srgbClr val="A79FAA"/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rgbClr val="A79FAA"/>
                </a:solidFill>
                <a:cs typeface="+mn-ea"/>
                <a:sym typeface="+mn-lt"/>
              </a:rPr>
              <a:t>系统概述</a:t>
            </a:r>
            <a:endParaRPr lang="en-US" altLang="zh-CN" sz="2800" dirty="0">
              <a:solidFill>
                <a:srgbClr val="A79FAA"/>
              </a:solidFill>
              <a:cs typeface="+mn-ea"/>
              <a:sym typeface="+mn-lt"/>
            </a:endParaRPr>
          </a:p>
          <a:p>
            <a:endParaRPr lang="zh-CN" altLang="en-US" sz="1100" dirty="0">
              <a:solidFill>
                <a:srgbClr val="A79FAA"/>
              </a:solidFill>
              <a:cs typeface="+mn-ea"/>
              <a:sym typeface="+mn-lt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2613097" y="4378338"/>
            <a:ext cx="2466406" cy="67691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400" dirty="0">
                <a:solidFill>
                  <a:srgbClr val="A79FAA"/>
                </a:solidFill>
                <a:cs typeface="+mn-ea"/>
                <a:sym typeface="+mn-lt"/>
              </a:rPr>
              <a:t>3.</a:t>
            </a:r>
            <a:r>
              <a:rPr lang="en-US" altLang="zh-CN" sz="2800" dirty="0">
                <a:solidFill>
                  <a:srgbClr val="A79FAA"/>
                </a:solidFill>
                <a:cs typeface="+mn-ea"/>
                <a:sym typeface="+mn-lt"/>
              </a:rPr>
              <a:t>  </a:t>
            </a:r>
            <a:r>
              <a:rPr lang="zh-CN" altLang="en-US" sz="2800" dirty="0">
                <a:solidFill>
                  <a:srgbClr val="A79FAA"/>
                </a:solidFill>
                <a:cs typeface="+mn-ea"/>
                <a:sym typeface="+mn-lt"/>
              </a:rPr>
              <a:t>部分代码</a:t>
            </a: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7880759" y="3361928"/>
            <a:ext cx="2466406" cy="67691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400" dirty="0">
                <a:solidFill>
                  <a:srgbClr val="A79FAA"/>
                </a:solidFill>
                <a:cs typeface="+mn-ea"/>
                <a:sym typeface="+mn-lt"/>
              </a:rPr>
              <a:t>2. </a:t>
            </a:r>
            <a:r>
              <a:rPr lang="zh-CN" altLang="en-US" sz="2800" dirty="0">
                <a:solidFill>
                  <a:srgbClr val="A79FAA"/>
                </a:solidFill>
                <a:cs typeface="+mn-ea"/>
                <a:sym typeface="+mn-lt"/>
              </a:rPr>
              <a:t>模型训练</a:t>
            </a:r>
            <a:r>
              <a:rPr lang="en-US" altLang="zh-CN" sz="1100" dirty="0">
                <a:solidFill>
                  <a:srgbClr val="A79FAA"/>
                </a:solidFill>
                <a:cs typeface="+mn-ea"/>
                <a:sym typeface="+mn-lt"/>
              </a:rPr>
              <a:t> </a:t>
            </a:r>
            <a:endParaRPr lang="zh-CN" altLang="en-US" sz="1100" dirty="0">
              <a:solidFill>
                <a:srgbClr val="A79FAA"/>
              </a:solidFill>
              <a:cs typeface="+mn-ea"/>
              <a:sym typeface="+mn-lt"/>
            </a:endParaRPr>
          </a:p>
        </p:txBody>
      </p:sp>
      <p:sp>
        <p:nvSpPr>
          <p:cNvPr id="16" name="MH_Entry_4"/>
          <p:cNvSpPr/>
          <p:nvPr>
            <p:custDataLst>
              <p:tags r:id="rId6"/>
            </p:custDataLst>
          </p:nvPr>
        </p:nvSpPr>
        <p:spPr>
          <a:xfrm>
            <a:off x="7880759" y="4292612"/>
            <a:ext cx="2466406" cy="8458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4400" dirty="0">
                <a:solidFill>
                  <a:srgbClr val="A79FAA"/>
                </a:solidFill>
                <a:cs typeface="+mn-ea"/>
                <a:sym typeface="+mn-lt"/>
              </a:rPr>
              <a:t>4. </a:t>
            </a:r>
            <a:r>
              <a:rPr lang="zh-CN" altLang="en-US" sz="2800" dirty="0">
                <a:solidFill>
                  <a:srgbClr val="A79FAA"/>
                </a:solidFill>
                <a:cs typeface="+mn-ea"/>
                <a:sym typeface="+mn-lt"/>
              </a:rPr>
              <a:t>效果展示</a:t>
            </a:r>
            <a:endParaRPr lang="en-US" altLang="zh-CN" sz="2800" dirty="0">
              <a:solidFill>
                <a:srgbClr val="A79FAA"/>
              </a:solidFill>
              <a:cs typeface="+mn-ea"/>
              <a:sym typeface="+mn-lt"/>
            </a:endParaRPr>
          </a:p>
          <a:p>
            <a:pPr lvl="0"/>
            <a:endParaRPr lang="zh-CN" altLang="en-US" sz="1100" dirty="0">
              <a:solidFill>
                <a:srgbClr val="A79FAA"/>
              </a:solidFill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 rot="16200000" flipV="1">
            <a:off x="-1040607" y="4728938"/>
            <a:ext cx="3537297" cy="1456085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 rot="5400000" flipV="1">
            <a:off x="10173600" y="1422922"/>
            <a:ext cx="3693452" cy="1676847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rot="5400000" flipV="1">
            <a:off x="10526426" y="2987661"/>
            <a:ext cx="3208563" cy="1456085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V="1">
            <a:off x="-731541" y="3666894"/>
            <a:ext cx="2440200" cy="97711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668735" y="531596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效果展示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任意多边形: 形状 31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1" y="1168053"/>
            <a:ext cx="3528392" cy="5112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99" y="1168053"/>
            <a:ext cx="3306341" cy="51125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814" y="1600101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首页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645399" y="1528093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测试页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740743" y="474355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效果展示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任意多边形: 形状 31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30" y="1427744"/>
            <a:ext cx="3162742" cy="4551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5" y="1209145"/>
            <a:ext cx="2741914" cy="481435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6767" y="1888133"/>
            <a:ext cx="615553" cy="27936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上传图片页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81555" y="1672109"/>
            <a:ext cx="615553" cy="27936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结果展示页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053110" y="199331"/>
            <a:ext cx="4752529" cy="667789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8"/>
          <p:cNvSpPr txBox="1"/>
          <p:nvPr/>
        </p:nvSpPr>
        <p:spPr>
          <a:xfrm>
            <a:off x="707569" y="592065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效果展示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任意多边形: 形状 31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QQ录屏202204141549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5051" y="228645"/>
            <a:ext cx="3627438" cy="66485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6594" y="1744117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展示视频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 rot="10800000">
            <a:off x="0" y="-13522"/>
            <a:ext cx="5514330" cy="2057171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2965450" y="3031118"/>
            <a:ext cx="69278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dirty="0">
                <a:solidFill>
                  <a:srgbClr val="A79FAA"/>
                </a:solidFill>
                <a:latin typeface="+mn-lt"/>
                <a:ea typeface="+mn-ea"/>
                <a:cs typeface="+mn-ea"/>
                <a:sym typeface="+mn-lt"/>
              </a:rPr>
              <a:t>感 谢 您 的 观 看</a:t>
            </a:r>
            <a:endParaRPr lang="en-US" altLang="zh-CN" sz="6000" dirty="0">
              <a:solidFill>
                <a:srgbClr val="A79FA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0800000">
            <a:off x="3117007" y="-5171"/>
            <a:ext cx="4245681" cy="131206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0800000" flipV="1">
            <a:off x="4917207" y="5128495"/>
            <a:ext cx="5614682" cy="2094608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0800000" flipV="1">
            <a:off x="8607487" y="5819074"/>
            <a:ext cx="4251263" cy="1404028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10800000" flipV="1">
            <a:off x="4917207" y="1694015"/>
            <a:ext cx="3662190" cy="185864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0800000" flipV="1">
            <a:off x="4110529" y="2388401"/>
            <a:ext cx="2475538" cy="1164263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98559" y="2170675"/>
            <a:ext cx="36837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96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877730" y="477667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73555" y="3903767"/>
            <a:ext cx="4468868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A79FAA"/>
                </a:solidFill>
                <a:latin typeface="+mn-lt"/>
                <a:ea typeface="+mn-ea"/>
                <a:cs typeface="+mn-ea"/>
                <a:sym typeface="+mn-lt"/>
              </a:rPr>
              <a:t>系统概述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9135" y="4856497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相关技术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542" y="4856497"/>
            <a:ext cx="1167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具备功能</a:t>
            </a:r>
          </a:p>
        </p:txBody>
      </p:sp>
      <p:sp>
        <p:nvSpPr>
          <p:cNvPr id="16" name="TextBox 11"/>
          <p:cNvSpPr txBox="1"/>
          <p:nvPr/>
        </p:nvSpPr>
        <p:spPr>
          <a:xfrm>
            <a:off x="4257737" y="5273501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CAC5"/>
                </a:solidFill>
                <a:latin typeface="+mn-lt"/>
                <a:ea typeface="+mn-ea"/>
                <a:cs typeface="+mn-ea"/>
                <a:sym typeface="+mn-lt"/>
              </a:rPr>
              <a:t>神经网络模型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8" grpId="0"/>
      <p:bldP spid="11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/>
          <p:cNvSpPr/>
          <p:nvPr/>
        </p:nvSpPr>
        <p:spPr>
          <a:xfrm>
            <a:off x="9343790" y="2343801"/>
            <a:ext cx="1765093" cy="1521633"/>
          </a:xfrm>
          <a:prstGeom prst="hexagon">
            <a:avLst/>
          </a:prstGeom>
          <a:solidFill>
            <a:srgbClr val="EC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sp>
        <p:nvSpPr>
          <p:cNvPr id="25" name="Hexagon 24"/>
          <p:cNvSpPr/>
          <p:nvPr/>
        </p:nvSpPr>
        <p:spPr>
          <a:xfrm>
            <a:off x="7797268" y="1600171"/>
            <a:ext cx="1765093" cy="1521633"/>
          </a:xfrm>
          <a:prstGeom prst="hexagon">
            <a:avLst/>
          </a:prstGeom>
          <a:solidFill>
            <a:srgbClr val="FBDBC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9338542" y="4051314"/>
            <a:ext cx="1765093" cy="1521633"/>
          </a:xfrm>
          <a:prstGeom prst="hexagon">
            <a:avLst/>
          </a:prstGeom>
          <a:solidFill>
            <a:srgbClr val="FABAA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6231301" y="2343801"/>
            <a:ext cx="1765093" cy="1521633"/>
          </a:xfrm>
          <a:prstGeom prst="hexagon">
            <a:avLst/>
          </a:prstGeom>
          <a:solidFill>
            <a:srgbClr val="A79FA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6240191" y="4051314"/>
            <a:ext cx="1765093" cy="1521633"/>
          </a:xfrm>
          <a:prstGeom prst="hexagon">
            <a:avLst/>
          </a:prstGeom>
          <a:solidFill>
            <a:srgbClr val="FBDBC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7817212" y="4811883"/>
            <a:ext cx="1765093" cy="1521633"/>
          </a:xfrm>
          <a:prstGeom prst="hexagon">
            <a:avLst/>
          </a:prstGeom>
          <a:solidFill>
            <a:srgbClr val="A79FA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81021" y="3190160"/>
            <a:ext cx="7258711" cy="1531416"/>
            <a:chOff x="731020" y="1944143"/>
            <a:chExt cx="7290108" cy="1538041"/>
          </a:xfrm>
          <a:solidFill>
            <a:schemeClr val="bg1"/>
          </a:solidFill>
        </p:grpSpPr>
        <p:grpSp>
          <p:nvGrpSpPr>
            <p:cNvPr id="3" name="Group 2"/>
            <p:cNvGrpSpPr/>
            <p:nvPr/>
          </p:nvGrpSpPr>
          <p:grpSpPr>
            <a:xfrm>
              <a:off x="3145192" y="1953970"/>
              <a:ext cx="1772728" cy="1528214"/>
              <a:chOff x="3145192" y="1953970"/>
              <a:chExt cx="1772728" cy="1528214"/>
            </a:xfrm>
            <a:grpFill/>
          </p:grpSpPr>
          <p:sp>
            <p:nvSpPr>
              <p:cNvPr id="23" name="Hexagon 22"/>
              <p:cNvSpPr/>
              <p:nvPr/>
            </p:nvSpPr>
            <p:spPr>
              <a:xfrm>
                <a:off x="3145192" y="1953970"/>
                <a:ext cx="1772728" cy="1528214"/>
              </a:xfrm>
              <a:prstGeom prst="hexagon">
                <a:avLst/>
              </a:prstGeom>
              <a:solidFill>
                <a:srgbClr val="ABCAC5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cs typeface="+mn-ea"/>
                  <a:sym typeface="+mn-lt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676028" y="2509633"/>
                <a:ext cx="664606" cy="397235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046" tIns="45523" rIns="91046" bIns="45523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1" name="Freeform 8"/>
            <p:cNvSpPr>
              <a:spLocks noEditPoints="1"/>
            </p:cNvSpPr>
            <p:nvPr/>
          </p:nvSpPr>
          <p:spPr bwMode="auto">
            <a:xfrm>
              <a:off x="731020" y="2460800"/>
              <a:ext cx="311889" cy="464415"/>
            </a:xfrm>
            <a:custGeom>
              <a:avLst/>
              <a:gdLst>
                <a:gd name="T0" fmla="*/ 201 w 202"/>
                <a:gd name="T1" fmla="*/ 138 h 300"/>
                <a:gd name="T2" fmla="*/ 2 w 202"/>
                <a:gd name="T3" fmla="*/ 138 h 300"/>
                <a:gd name="T4" fmla="*/ 0 w 202"/>
                <a:gd name="T5" fmla="*/ 173 h 300"/>
                <a:gd name="T6" fmla="*/ 101 w 202"/>
                <a:gd name="T7" fmla="*/ 300 h 300"/>
                <a:gd name="T8" fmla="*/ 201 w 202"/>
                <a:gd name="T9" fmla="*/ 173 h 300"/>
                <a:gd name="T10" fmla="*/ 201 w 202"/>
                <a:gd name="T11" fmla="*/ 138 h 300"/>
                <a:gd name="T12" fmla="*/ 113 w 202"/>
                <a:gd name="T13" fmla="*/ 0 h 300"/>
                <a:gd name="T14" fmla="*/ 113 w 202"/>
                <a:gd name="T15" fmla="*/ 115 h 300"/>
                <a:gd name="T16" fmla="*/ 200 w 202"/>
                <a:gd name="T17" fmla="*/ 115 h 300"/>
                <a:gd name="T18" fmla="*/ 113 w 202"/>
                <a:gd name="T19" fmla="*/ 0 h 300"/>
                <a:gd name="T20" fmla="*/ 89 w 202"/>
                <a:gd name="T21" fmla="*/ 0 h 300"/>
                <a:gd name="T22" fmla="*/ 2 w 202"/>
                <a:gd name="T23" fmla="*/ 115 h 300"/>
                <a:gd name="T24" fmla="*/ 89 w 202"/>
                <a:gd name="T25" fmla="*/ 115 h 300"/>
                <a:gd name="T26" fmla="*/ 89 w 202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300">
                  <a:moveTo>
                    <a:pt x="201" y="138"/>
                  </a:moveTo>
                  <a:cubicBezTo>
                    <a:pt x="2" y="138"/>
                    <a:pt x="2" y="138"/>
                    <a:pt x="2" y="138"/>
                  </a:cubicBezTo>
                  <a:cubicBezTo>
                    <a:pt x="1" y="152"/>
                    <a:pt x="0" y="159"/>
                    <a:pt x="0" y="173"/>
                  </a:cubicBezTo>
                  <a:cubicBezTo>
                    <a:pt x="0" y="247"/>
                    <a:pt x="0" y="300"/>
                    <a:pt x="101" y="300"/>
                  </a:cubicBezTo>
                  <a:cubicBezTo>
                    <a:pt x="201" y="300"/>
                    <a:pt x="201" y="247"/>
                    <a:pt x="201" y="173"/>
                  </a:cubicBezTo>
                  <a:cubicBezTo>
                    <a:pt x="201" y="159"/>
                    <a:pt x="202" y="152"/>
                    <a:pt x="201" y="138"/>
                  </a:cubicBezTo>
                  <a:close/>
                  <a:moveTo>
                    <a:pt x="113" y="0"/>
                  </a:moveTo>
                  <a:cubicBezTo>
                    <a:pt x="113" y="115"/>
                    <a:pt x="113" y="115"/>
                    <a:pt x="113" y="115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192" y="55"/>
                    <a:pt x="173" y="3"/>
                    <a:pt x="113" y="0"/>
                  </a:cubicBezTo>
                  <a:close/>
                  <a:moveTo>
                    <a:pt x="89" y="0"/>
                  </a:moveTo>
                  <a:cubicBezTo>
                    <a:pt x="21" y="2"/>
                    <a:pt x="8" y="55"/>
                    <a:pt x="2" y="115"/>
                  </a:cubicBezTo>
                  <a:cubicBezTo>
                    <a:pt x="89" y="115"/>
                    <a:pt x="89" y="115"/>
                    <a:pt x="89" y="115"/>
                  </a:cubicBez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046" tIns="45523" rIns="91046" bIns="45523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75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  <a:grpFill/>
          </p:grpSpPr>
          <p:sp>
            <p:nvSpPr>
              <p:cNvPr id="61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solidFill>
                <a:srgbClr val="ABCAC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 dirty="0">
                  <a:cs typeface="+mn-ea"/>
                  <a:sym typeface="+mn-lt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930594" y="2443673"/>
                <a:ext cx="422683" cy="479107"/>
                <a:chOff x="6109895" y="1540361"/>
                <a:chExt cx="133147" cy="150921"/>
              </a:xfrm>
              <a:grpFill/>
            </p:grpSpPr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6130176" y="1540361"/>
                  <a:ext cx="92585" cy="92585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146"/>
                <p:cNvSpPr/>
                <p:nvPr/>
              </p:nvSpPr>
              <p:spPr bwMode="auto">
                <a:xfrm>
                  <a:off x="6109895" y="1650721"/>
                  <a:ext cx="133147" cy="40561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7" name="Text Placeholder 32"/>
          <p:cNvSpPr txBox="1"/>
          <p:nvPr/>
        </p:nvSpPr>
        <p:spPr>
          <a:xfrm>
            <a:off x="908050" y="2343785"/>
            <a:ext cx="4808855" cy="3519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tensorflow是由google出品的深度学习框架，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2.x版本的tensorflow对代码进行了重构，使用起来更加简洁方便。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本系统使用tensorflow训练了一个两层卷积两层池化的卷积神经网络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和一个基于迁移学习的mobilnet网络，</a:t>
            </a:r>
          </a:p>
        </p:txBody>
      </p:sp>
      <p:sp>
        <p:nvSpPr>
          <p:cNvPr id="28" name="Text Placeholder 33"/>
          <p:cNvSpPr txBox="1"/>
          <p:nvPr/>
        </p:nvSpPr>
        <p:spPr>
          <a:xfrm>
            <a:off x="956310" y="1528445"/>
            <a:ext cx="274701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altLang="en-AU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Tensorflow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系统概述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127"/>
          <p:cNvSpPr/>
          <p:nvPr/>
        </p:nvSpPr>
        <p:spPr bwMode="auto">
          <a:xfrm>
            <a:off x="9953528" y="2860730"/>
            <a:ext cx="473879" cy="522147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Freeform 175"/>
          <p:cNvSpPr>
            <a:spLocks noEditPoints="1"/>
          </p:cNvSpPr>
          <p:nvPr/>
        </p:nvSpPr>
        <p:spPr bwMode="auto">
          <a:xfrm>
            <a:off x="8456400" y="5382278"/>
            <a:ext cx="417633" cy="420973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33" grpId="0" bldLvl="0" animBg="1"/>
      <p:bldP spid="34" grpId="0" bldLvl="0" animBg="1"/>
      <p:bldP spid="35" grpId="0" bldLvl="0" animBg="1"/>
      <p:bldP spid="37" grpId="0" bldLvl="0" animBg="1"/>
      <p:bldP spid="27" grpId="0"/>
      <p:bldP spid="28" grpId="0"/>
      <p:bldP spid="50" grpId="0" bldLvl="0" animBg="1"/>
      <p:bldP spid="5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388815" y="2939092"/>
            <a:ext cx="4808855" cy="1433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对输入图片中的的水果进行训练。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可识别图像的种类，例如可以识别是水果，例如苹果，香蕉，梨。</a:t>
            </a:r>
          </a:p>
        </p:txBody>
      </p:sp>
      <p:sp>
        <p:nvSpPr>
          <p:cNvPr id="28" name="Text Placeholder 33"/>
          <p:cNvSpPr txBox="1"/>
          <p:nvPr/>
        </p:nvSpPr>
        <p:spPr>
          <a:xfrm>
            <a:off x="1403660" y="1888133"/>
            <a:ext cx="274701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具备功能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系统概述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149465" y="1456055"/>
            <a:ext cx="2160270" cy="165608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7221463" y="3472205"/>
            <a:ext cx="2160270" cy="18002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9704838" y="1443685"/>
            <a:ext cx="2160270" cy="18002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9704838" y="3460139"/>
            <a:ext cx="2160270" cy="18002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3"/>
          <p:cNvSpPr txBox="1"/>
          <p:nvPr/>
        </p:nvSpPr>
        <p:spPr>
          <a:xfrm>
            <a:off x="2529445" y="3223352"/>
            <a:ext cx="27470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神经网络模型</a:t>
            </a:r>
            <a:endParaRPr lang="en-US" altLang="en-AU" sz="36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系统概述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27" y="162703"/>
            <a:ext cx="3417296" cy="700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 rot="10800000" flipV="1">
            <a:off x="4917207" y="1694015"/>
            <a:ext cx="3662190" cy="1858649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0800000" flipV="1">
            <a:off x="4110529" y="2388401"/>
            <a:ext cx="2475538" cy="1164263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98559" y="2170675"/>
            <a:ext cx="36837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96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3"/>
            </p:custDataLst>
          </p:nvPr>
        </p:nvCxnSpPr>
        <p:spPr>
          <a:xfrm>
            <a:off x="3877730" y="477667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269135" y="3908847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31" name="TextBox 11"/>
          <p:cNvSpPr txBox="1"/>
          <p:nvPr/>
        </p:nvSpPr>
        <p:spPr>
          <a:xfrm>
            <a:off x="4269135" y="485649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数据加载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6413542" y="485649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模型加载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269135" y="5230929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ABAAE"/>
                </a:solidFill>
                <a:latin typeface="+mn-lt"/>
                <a:ea typeface="+mn-ea"/>
                <a:cs typeface="+mn-ea"/>
                <a:sym typeface="+mn-lt"/>
              </a:rPr>
              <a:t>模型训练和保存</a:t>
            </a:r>
            <a:endParaRPr lang="en-US" altLang="zh-CN" sz="1600" dirty="0">
              <a:solidFill>
                <a:srgbClr val="FABAA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403660" y="2233490"/>
            <a:ext cx="6393867" cy="407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我们首先将数据分为训练集和测试集和验证集</a:t>
            </a:r>
          </a:p>
        </p:txBody>
      </p:sp>
      <p:sp>
        <p:nvSpPr>
          <p:cNvPr id="28" name="Text Placeholder 33"/>
          <p:cNvSpPr txBox="1"/>
          <p:nvPr/>
        </p:nvSpPr>
        <p:spPr>
          <a:xfrm>
            <a:off x="1403660" y="1473413"/>
            <a:ext cx="274701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数据加载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4868" y="448095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306354" y="2921087"/>
            <a:ext cx="5688632" cy="15193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93" y="2921087"/>
            <a:ext cx="5014395" cy="1519341"/>
          </a:xfrm>
          <a:prstGeom prst="rect">
            <a:avLst/>
          </a:prstGeom>
        </p:spPr>
      </p:pic>
      <p:sp>
        <p:nvSpPr>
          <p:cNvPr id="18" name="Text Placeholder 32"/>
          <p:cNvSpPr txBox="1"/>
          <p:nvPr/>
        </p:nvSpPr>
        <p:spPr>
          <a:xfrm>
            <a:off x="1375440" y="4754849"/>
            <a:ext cx="9379105" cy="407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打开之后按照文件目录存放相应的照片，比如苹果目录下存放的是苹果的照片。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1403660" y="5334382"/>
            <a:ext cx="5688632" cy="15193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66" y="5334382"/>
            <a:ext cx="4932960" cy="151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2"/>
          <p:cNvSpPr txBox="1"/>
          <p:nvPr/>
        </p:nvSpPr>
        <p:spPr>
          <a:xfrm>
            <a:off x="1244799" y="2176165"/>
            <a:ext cx="9130171" cy="159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我们使用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</a:rPr>
              <a:t>tf.keras.preprocessing.image_dataset_from_directory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直接从指定的目录中加载数据集并统一处理为指定的大小，代码如下：</a:t>
            </a:r>
            <a:b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</a:b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239446" y="1373196"/>
            <a:ext cx="274701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数据加载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555171" y="408724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模型训练</a:t>
            </a:r>
          </a:p>
        </p:txBody>
      </p:sp>
      <p:sp>
        <p:nvSpPr>
          <p:cNvPr id="48" name="任意多边形: 形状 47"/>
          <p:cNvSpPr/>
          <p:nvPr/>
        </p:nvSpPr>
        <p:spPr>
          <a:xfrm rot="16200000" flipV="1">
            <a:off x="-244220" y="224648"/>
            <a:ext cx="1043611" cy="555170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CE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6200000" flipV="1">
            <a:off x="-151516" y="314219"/>
            <a:ext cx="675584" cy="372552"/>
          </a:xfrm>
          <a:custGeom>
            <a:avLst/>
            <a:gdLst>
              <a:gd name="connsiteX0" fmla="*/ 2311910 w 4623820"/>
              <a:gd name="connsiteY0" fmla="*/ 0 h 1994395"/>
              <a:gd name="connsiteX1" fmla="*/ 4604624 w 4623820"/>
              <a:gd name="connsiteY1" fmla="*/ 1868616 h 1994395"/>
              <a:gd name="connsiteX2" fmla="*/ 4623820 w 4623820"/>
              <a:gd name="connsiteY2" fmla="*/ 1994395 h 1994395"/>
              <a:gd name="connsiteX3" fmla="*/ 0 w 4623820"/>
              <a:gd name="connsiteY3" fmla="*/ 1994395 h 1994395"/>
              <a:gd name="connsiteX4" fmla="*/ 19196 w 4623820"/>
              <a:gd name="connsiteY4" fmla="*/ 1868616 h 1994395"/>
              <a:gd name="connsiteX5" fmla="*/ 2311910 w 4623820"/>
              <a:gd name="connsiteY5" fmla="*/ 0 h 199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3820" h="1994395">
                <a:moveTo>
                  <a:pt x="2311910" y="0"/>
                </a:moveTo>
                <a:cubicBezTo>
                  <a:pt x="3442839" y="0"/>
                  <a:pt x="4386404" y="802199"/>
                  <a:pt x="4604624" y="1868616"/>
                </a:cubicBezTo>
                <a:lnTo>
                  <a:pt x="4623820" y="1994395"/>
                </a:lnTo>
                <a:lnTo>
                  <a:pt x="0" y="1994395"/>
                </a:lnTo>
                <a:lnTo>
                  <a:pt x="19196" y="1868616"/>
                </a:lnTo>
                <a:cubicBezTo>
                  <a:pt x="237417" y="802199"/>
                  <a:pt x="1180982" y="0"/>
                  <a:pt x="2311910" y="0"/>
                </a:cubicBezTo>
                <a:close/>
              </a:path>
            </a:pathLst>
          </a:custGeom>
          <a:solidFill>
            <a:srgbClr val="FB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612951" y="3400301"/>
            <a:ext cx="7632848" cy="357749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8" b="35916"/>
          <a:stretch>
            <a:fillRect/>
          </a:stretch>
        </p:blipFill>
        <p:spPr>
          <a:xfrm>
            <a:off x="3117007" y="3388438"/>
            <a:ext cx="6609891" cy="3577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PASSING_SCORE" val="100.000000"/>
  <p:tag name="ISPRING_FIRST_PUBLISH" val="1"/>
  <p:tag name="ISPRING_PRESENTATION_TITLE" val="极简半圆工作总结PPT模板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隔壁王哥\Desktop\6.6\568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heme/theme1.xml><?xml version="1.0" encoding="utf-8"?>
<a:theme xmlns:a="http://schemas.openxmlformats.org/drawingml/2006/main" name="第一PPT，www.1ppt.com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3CF8F"/>
      </a:accent1>
      <a:accent2>
        <a:srgbClr val="595959"/>
      </a:accent2>
      <a:accent3>
        <a:srgbClr val="83CF8F"/>
      </a:accent3>
      <a:accent4>
        <a:srgbClr val="595959"/>
      </a:accent4>
      <a:accent5>
        <a:srgbClr val="83CF8F"/>
      </a:accent5>
      <a:accent6>
        <a:srgbClr val="595959"/>
      </a:accent6>
      <a:hlink>
        <a:srgbClr val="83CF8F"/>
      </a:hlink>
      <a:folHlink>
        <a:srgbClr val="595959"/>
      </a:folHlink>
    </a:clrScheme>
    <a:fontScheme name="1rwnie5m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1637</Words>
  <Application>Microsoft Office PowerPoint</Application>
  <PresentationFormat>自定义</PresentationFormat>
  <Paragraphs>126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Neris Thin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简洁莫兰迪</dc:title>
  <dc:creator/>
  <cp:keywords>www.1ppt.com</cp:keywords>
  <dc:description>www.1ppt.com</dc:description>
  <cp:lastModifiedBy/>
  <cp:revision>6</cp:revision>
  <dcterms:created xsi:type="dcterms:W3CDTF">2021-05-26T00:22:00Z</dcterms:created>
  <dcterms:modified xsi:type="dcterms:W3CDTF">2022-04-14T13:44:21Z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2966739645A14DBF83E4210C3E986967</vt:lpwstr>
  </property>
  <property fmtid="{D5CDD505-2E9C-101B-9397-08002B2CF9AE}" pid="3" name="KSOProductBuildVer">
    <vt:lpwstr>2052-11.1.0.11365</vt:lpwstr>
  </property>
</Properties>
</file>